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1" r:id="rId4"/>
    <p:sldId id="263" r:id="rId5"/>
    <p:sldId id="294" r:id="rId6"/>
    <p:sldId id="264" r:id="rId7"/>
    <p:sldId id="265" r:id="rId8"/>
    <p:sldId id="272" r:id="rId9"/>
    <p:sldId id="266" r:id="rId10"/>
    <p:sldId id="268" r:id="rId11"/>
    <p:sldId id="269" r:id="rId12"/>
    <p:sldId id="267" r:id="rId13"/>
    <p:sldId id="271" r:id="rId14"/>
    <p:sldId id="273" r:id="rId15"/>
    <p:sldId id="270" r:id="rId16"/>
    <p:sldId id="274" r:id="rId17"/>
    <p:sldId id="276" r:id="rId18"/>
    <p:sldId id="277" r:id="rId19"/>
    <p:sldId id="295" r:id="rId20"/>
    <p:sldId id="27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재민" initials="정" lastIdx="1" clrIdx="0">
    <p:extLst>
      <p:ext uri="{19B8F6BF-5375-455C-9EA6-DF929625EA0E}">
        <p15:presenceInfo xmlns:p15="http://schemas.microsoft.com/office/powerpoint/2012/main" userId="S::M19522@hallym.ac.kr::8aeb4165-2409-4632-880e-bda2db2948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F3D65-51EF-465C-960E-D863C9F9C20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64474-72F7-4511-A28D-6115C64C8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0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45971-1B49-45CB-995C-73DABB506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0900D9-3FF6-4262-95B1-8CCF81B4C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E155C-04DF-41B4-80C7-C16712A3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5DA42A-F572-4C91-9F19-43E6809C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60BDA-ED43-45FE-9EF1-5966C981D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242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50F74-BA1D-4B27-A265-0DDC469A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376FA7-14FD-406C-9374-97E264CF2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608038-0965-46D3-BD81-E339BAD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53237-44F4-4B59-B6CE-4F243F8C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52FB14-C212-4B96-B931-804A475F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FF0132-EE68-4051-B9C0-8C9417860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D5B92D-A2E9-48B2-85DE-C6378FFAA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1A651-ECBA-4EAB-B6B2-BC8C2EB15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2C4DDD-8843-420F-825E-FC296A95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ABB79E-FAC1-4A90-989B-0CE715837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83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AAE70-6A6A-474B-B7D8-B5403410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C87D7-6AEF-4171-BDFE-8AE1B9479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CC380-37A9-4901-929B-6BFE6B07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1136F3-5570-4AD7-B9A4-A8D7F1A1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9AB7D3-D619-4CCD-BF99-08E5DA0B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3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465F6-8F7F-4BF3-9C94-1FFA7B16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FEA8B5-E9C2-453E-86CA-F421A500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C571A-56A2-4F7B-9249-9E1AEC3F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EEA6E-EE0E-41A1-8066-D0C86EB4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27069E-6CB6-4F46-8361-20221DF6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2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FB8CD-70FA-42B1-9FCE-27A0A7CA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AC54E-8382-4621-A321-DCC52C32B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3B75E4-845D-4A0F-8264-8FAC1D0DF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7BBD9-CEEE-4883-BD45-38BD3684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EF1BB1-97F5-4065-97F3-23F205C8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53AAB8-8D25-41BC-9AF9-B033D747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22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1302C-69AF-443D-A8D7-D061653D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4E388C-E634-4C32-8FB7-69231C508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1CFD08-733E-4592-BF1B-8F3C1286C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94271-B26B-4F66-AA7A-082CD014F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4BE8E9-EB9D-419F-8357-CDB9DA895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FA8FD8-9A2E-418F-88D3-9BF6BFC6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A0569E-4EDE-45C2-942B-67BF36FA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F04E56-B111-48D7-86A7-72963E60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35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A8301-5992-4189-A068-ACF219B5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466D18-9CC3-41BD-A68B-A067B01B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3C14A7-9D14-4B9C-A742-D7F68CEF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20B921-3D95-425A-8A4E-BBFAC1C2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8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9A0C63-FC8F-4132-9210-61B2FE64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B89F70-C3DA-41DA-A926-E514247E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01BAD7-E518-4ECD-A50B-E5EA0F13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41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FD9E9-C073-49B4-AD1D-517519BF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0B824-7934-44D3-8E0E-FA6FC5F8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77ADE8-CBFD-4C96-85A6-28D1A041C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05FFB9-5FDD-4D28-933C-6861E610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941B07-A0B5-4CE5-B2FE-0AF2D1CF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4B51CA-9312-4934-BE14-D44930F8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08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39A25-CB17-48F7-B86E-47E2819C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CCE7FD-113D-4918-A94A-B6A1BD7C3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848DBE-0BEA-4DF1-BDC1-DEDDF3632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D3786-C1FF-46FE-8EA4-7F7035552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9F4391-07B4-4D8F-9BD2-5A40AB76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87850-D2F5-4195-A21F-1AA407F7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62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DFD12-C5F4-4D60-8355-3D3A6F59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02BB51-76A7-46B8-9AB5-4D0E23D90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B14EA-5E5D-43A5-9AE2-362FF47FD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94A08-134B-4D72-BD13-8DEE5F98B141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B2F63-D9B9-442A-A1C9-F6E62D77F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65D15-1E9E-4AAB-BB4E-261A19B54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20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EEF255-38E0-409D-A6F6-04BCA273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876425"/>
            <a:ext cx="90678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20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10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6AEEF0-4C99-4887-983F-C1D18F026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413" y="509588"/>
            <a:ext cx="11291174" cy="591661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A980C47-E805-416B-8727-1F12BA4FC550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8" cy="509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Experiments - Training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D944F2-D0C8-45EF-8F82-047D64F20B0F}"/>
              </a:ext>
            </a:extLst>
          </p:cNvPr>
          <p:cNvSpPr/>
          <p:nvPr/>
        </p:nvSpPr>
        <p:spPr>
          <a:xfrm>
            <a:off x="3481736" y="5959488"/>
            <a:ext cx="3095233" cy="33147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12B1E4F-9D08-4A10-A1BA-F07901F76421}"/>
              </a:ext>
            </a:extLst>
          </p:cNvPr>
          <p:cNvSpPr/>
          <p:nvPr/>
        </p:nvSpPr>
        <p:spPr>
          <a:xfrm>
            <a:off x="1792231" y="1168564"/>
            <a:ext cx="256566" cy="251669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AA5564-025B-4F15-8AA1-32FB0562D407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1920514" y="949041"/>
            <a:ext cx="300681" cy="2195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5A6DD0-1356-40F9-B4F7-C720CFB06A40}"/>
              </a:ext>
            </a:extLst>
          </p:cNvPr>
          <p:cNvSpPr txBox="1"/>
          <p:nvPr/>
        </p:nvSpPr>
        <p:spPr>
          <a:xfrm>
            <a:off x="1792231" y="687431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rgbClr val="FF0000"/>
                </a:solidFill>
              </a:rPr>
              <a:t>patch size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84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Experiments - Finetuning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11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A44F19-E5E5-4D22-8A8C-A8D03BF6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1509712"/>
            <a:ext cx="11553825" cy="383857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A0ACE53-800F-4E32-BB2C-96382FB59F0D}"/>
              </a:ext>
            </a:extLst>
          </p:cNvPr>
          <p:cNvSpPr/>
          <p:nvPr/>
        </p:nvSpPr>
        <p:spPr>
          <a:xfrm>
            <a:off x="319087" y="4945200"/>
            <a:ext cx="3372069" cy="33147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7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12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4F6C40-016D-4520-B598-A2E339AD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11" y="1708284"/>
            <a:ext cx="9798341" cy="47224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0D8ECA-9B8A-4503-A13C-BF607AFFB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211" y="194997"/>
            <a:ext cx="6758942" cy="13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13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C3BF2D5-2639-4C09-A91B-01164058D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189" y="610572"/>
            <a:ext cx="10017616" cy="54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1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14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DBD12C9-04C8-4D89-AA1F-EC66C5EB4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253" y="254607"/>
            <a:ext cx="11301488" cy="591661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E49F34-2222-4D09-9B96-827CAB6DDF5C}"/>
              </a:ext>
            </a:extLst>
          </p:cNvPr>
          <p:cNvSpPr/>
          <p:nvPr/>
        </p:nvSpPr>
        <p:spPr>
          <a:xfrm>
            <a:off x="2541864" y="1417739"/>
            <a:ext cx="1325461" cy="71306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381F21-89AD-4190-80B6-D4726AE32CAB}"/>
              </a:ext>
            </a:extLst>
          </p:cNvPr>
          <p:cNvSpPr/>
          <p:nvPr/>
        </p:nvSpPr>
        <p:spPr>
          <a:xfrm>
            <a:off x="4321728" y="1061206"/>
            <a:ext cx="1869347" cy="71306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24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Inspecting vision transformer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15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3C2FFF-6931-4594-8BB3-E19B8662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704850"/>
            <a:ext cx="11715750" cy="5448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2AA245-19F9-41FB-A635-E32BF4F672B7}"/>
              </a:ext>
            </a:extLst>
          </p:cNvPr>
          <p:cNvSpPr/>
          <p:nvPr/>
        </p:nvSpPr>
        <p:spPr>
          <a:xfrm>
            <a:off x="3048000" y="21363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3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Embedding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16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정육면체 2">
            <a:extLst>
              <a:ext uri="{FF2B5EF4-FFF2-40B4-BE49-F238E27FC236}">
                <a16:creationId xmlns:a16="http://schemas.microsoft.com/office/drawing/2014/main" id="{A9ACBF4E-EEC9-4FD2-827A-CFD62A3D4141}"/>
              </a:ext>
            </a:extLst>
          </p:cNvPr>
          <p:cNvSpPr/>
          <p:nvPr/>
        </p:nvSpPr>
        <p:spPr>
          <a:xfrm>
            <a:off x="321127" y="1592138"/>
            <a:ext cx="1875453" cy="1875453"/>
          </a:xfrm>
          <a:prstGeom prst="cube">
            <a:avLst>
              <a:gd name="adj" fmla="val 10572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6F631DB1-5049-40EA-8AC0-CF7EA8BE0130}"/>
              </a:ext>
            </a:extLst>
          </p:cNvPr>
          <p:cNvSpPr/>
          <p:nvPr/>
        </p:nvSpPr>
        <p:spPr>
          <a:xfrm>
            <a:off x="2340427" y="1592137"/>
            <a:ext cx="1875453" cy="1875453"/>
          </a:xfrm>
          <a:prstGeom prst="cube">
            <a:avLst>
              <a:gd name="adj" fmla="val 10572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5468675-F184-4773-86BA-0A1D1DC5E25B}"/>
              </a:ext>
            </a:extLst>
          </p:cNvPr>
          <p:cNvSpPr/>
          <p:nvPr/>
        </p:nvSpPr>
        <p:spPr>
          <a:xfrm>
            <a:off x="321126" y="3595939"/>
            <a:ext cx="1875453" cy="1875453"/>
          </a:xfrm>
          <a:prstGeom prst="cube">
            <a:avLst>
              <a:gd name="adj" fmla="val 10572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10CBE5B8-28EF-4035-8EA4-6B7433891D0C}"/>
              </a:ext>
            </a:extLst>
          </p:cNvPr>
          <p:cNvSpPr/>
          <p:nvPr/>
        </p:nvSpPr>
        <p:spPr>
          <a:xfrm>
            <a:off x="2340425" y="3595938"/>
            <a:ext cx="1875453" cy="1875453"/>
          </a:xfrm>
          <a:prstGeom prst="cube">
            <a:avLst>
              <a:gd name="adj" fmla="val 10572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CB922988-621C-42D1-883F-0EB00664CCCB}"/>
              </a:ext>
            </a:extLst>
          </p:cNvPr>
          <p:cNvSpPr/>
          <p:nvPr/>
        </p:nvSpPr>
        <p:spPr>
          <a:xfrm>
            <a:off x="5126412" y="2159974"/>
            <a:ext cx="2642896" cy="2538052"/>
          </a:xfrm>
          <a:prstGeom prst="cube">
            <a:avLst>
              <a:gd name="adj" fmla="val 42461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Filter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BCECDE5E-A4FE-4572-B0A4-53E9DA016336}"/>
              </a:ext>
            </a:extLst>
          </p:cNvPr>
          <p:cNvSpPr/>
          <p:nvPr/>
        </p:nvSpPr>
        <p:spPr>
          <a:xfrm>
            <a:off x="8663116" y="2918341"/>
            <a:ext cx="1875453" cy="1875453"/>
          </a:xfrm>
          <a:prstGeom prst="cube">
            <a:avLst>
              <a:gd name="adj" fmla="val 72761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29232919-31B8-4196-BFDF-075A956B2DCB}"/>
              </a:ext>
            </a:extLst>
          </p:cNvPr>
          <p:cNvSpPr/>
          <p:nvPr/>
        </p:nvSpPr>
        <p:spPr>
          <a:xfrm>
            <a:off x="10056488" y="2918341"/>
            <a:ext cx="1875453" cy="1875453"/>
          </a:xfrm>
          <a:prstGeom prst="cube">
            <a:avLst>
              <a:gd name="adj" fmla="val 72761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25B1EF22-6C2F-422E-8408-ED5CFEA442ED}"/>
              </a:ext>
            </a:extLst>
          </p:cNvPr>
          <p:cNvSpPr/>
          <p:nvPr/>
        </p:nvSpPr>
        <p:spPr>
          <a:xfrm>
            <a:off x="8663115" y="1769788"/>
            <a:ext cx="1875453" cy="1875453"/>
          </a:xfrm>
          <a:prstGeom prst="cube">
            <a:avLst>
              <a:gd name="adj" fmla="val 72761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9C5E2C98-D40C-4CC7-9E42-D2EE86146209}"/>
              </a:ext>
            </a:extLst>
          </p:cNvPr>
          <p:cNvSpPr/>
          <p:nvPr/>
        </p:nvSpPr>
        <p:spPr>
          <a:xfrm>
            <a:off x="10056487" y="1769787"/>
            <a:ext cx="1875453" cy="1875453"/>
          </a:xfrm>
          <a:prstGeom prst="cube">
            <a:avLst>
              <a:gd name="adj" fmla="val 72761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B1779F-1449-4916-9765-FAF96F440644}"/>
                  </a:ext>
                </a:extLst>
              </p:cNvPr>
              <p:cNvSpPr txBox="1"/>
              <p:nvPr/>
            </p:nvSpPr>
            <p:spPr>
              <a:xfrm>
                <a:off x="4359004" y="3105834"/>
                <a:ext cx="4404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⊛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B1779F-1449-4916-9765-FAF96F440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004" y="3105834"/>
                <a:ext cx="440441" cy="646331"/>
              </a:xfrm>
              <a:prstGeom prst="rect">
                <a:avLst/>
              </a:prstGeom>
              <a:blipFill>
                <a:blip r:embed="rId3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E793A6B-4F31-4DD2-A35E-FEE74F9A7891}"/>
              </a:ext>
            </a:extLst>
          </p:cNvPr>
          <p:cNvSpPr txBox="1"/>
          <p:nvPr/>
        </p:nvSpPr>
        <p:spPr>
          <a:xfrm>
            <a:off x="1025617" y="120625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W</a:t>
            </a:r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DFA92E-8293-4330-97F5-76DE63E0929A}"/>
              </a:ext>
            </a:extLst>
          </p:cNvPr>
          <p:cNvSpPr txBox="1"/>
          <p:nvPr/>
        </p:nvSpPr>
        <p:spPr>
          <a:xfrm>
            <a:off x="-30252" y="24676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H</a:t>
            </a:r>
            <a:endParaRPr lang="ko-KR" altLang="en-US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52DAB-1A3B-4EEE-AC91-4EDD4C70B389}"/>
              </a:ext>
            </a:extLst>
          </p:cNvPr>
          <p:cNvSpPr txBox="1"/>
          <p:nvPr/>
        </p:nvSpPr>
        <p:spPr>
          <a:xfrm>
            <a:off x="5757455" y="278543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W</a:t>
            </a:r>
            <a:endParaRPr lang="ko-KR" alt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6FC27-EFF5-4A65-BC64-BA9D80D7E301}"/>
              </a:ext>
            </a:extLst>
          </p:cNvPr>
          <p:cNvSpPr txBox="1"/>
          <p:nvPr/>
        </p:nvSpPr>
        <p:spPr>
          <a:xfrm>
            <a:off x="4710822" y="38215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H</a:t>
            </a:r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EF912A-09F5-46DA-8AAD-2F172130057D}"/>
                  </a:ext>
                </a:extLst>
              </p:cNvPr>
              <p:cNvSpPr txBox="1"/>
              <p:nvPr/>
            </p:nvSpPr>
            <p:spPr>
              <a:xfrm>
                <a:off x="7971339" y="2949607"/>
                <a:ext cx="4404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EF912A-09F5-46DA-8AAD-2F1721300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339" y="2949607"/>
                <a:ext cx="4404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27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17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53D4C41-D8C2-48BA-BCBF-B258695343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746" y="80006"/>
            <a:ext cx="6163137" cy="591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12AE8A6-D413-4C96-A624-DD380014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8" y="525736"/>
            <a:ext cx="5614278" cy="56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6156D3-8533-41D2-8A16-7B73177076EC}"/>
              </a:ext>
            </a:extLst>
          </p:cNvPr>
          <p:cNvSpPr/>
          <p:nvPr/>
        </p:nvSpPr>
        <p:spPr>
          <a:xfrm>
            <a:off x="9694196" y="6249081"/>
            <a:ext cx="24978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/>
              <a:t>https://engineer-mole.tistory.com/133</a:t>
            </a:r>
          </a:p>
        </p:txBody>
      </p:sp>
    </p:spTree>
    <p:extLst>
      <p:ext uri="{BB962C8B-B14F-4D97-AF65-F5344CB8AC3E}">
        <p14:creationId xmlns:p14="http://schemas.microsoft.com/office/powerpoint/2010/main" val="105722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18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716F7D-BA41-4932-8E07-130AFCA42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36" t="5755" b="34501"/>
          <a:stretch/>
        </p:blipFill>
        <p:spPr>
          <a:xfrm>
            <a:off x="176170" y="335560"/>
            <a:ext cx="5832372" cy="5712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1882B-E10C-4C04-A21B-1605C106AD03}"/>
              </a:ext>
            </a:extLst>
          </p:cNvPr>
          <p:cNvSpPr txBox="1"/>
          <p:nvPr/>
        </p:nvSpPr>
        <p:spPr>
          <a:xfrm>
            <a:off x="6621711" y="509215"/>
            <a:ext cx="5050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atin typeface="Times" panose="02020603050405020304" pitchFamily="18" charset="0"/>
                <a:cs typeface="Times" panose="02020603050405020304" pitchFamily="18" charset="0"/>
              </a:rPr>
              <a:t>Specifically, we compute the average distance in image space across which information is integrated, based on the attention weights</a:t>
            </a:r>
          </a:p>
          <a:p>
            <a:pPr algn="ctr"/>
            <a:endParaRPr lang="en-US" altLang="ko-KR" b="1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altLang="ko-KR" b="1">
                <a:latin typeface="Times" panose="02020603050405020304" pitchFamily="18" charset="0"/>
                <a:cs typeface="Times" panose="02020603050405020304" pitchFamily="18" charset="0"/>
              </a:rPr>
              <a:t>Attention Distance == Receptive Field</a:t>
            </a:r>
          </a:p>
          <a:p>
            <a:pPr algn="ctr"/>
            <a:endParaRPr lang="en-US" altLang="ko-KR" b="1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altLang="ko-KR" b="1">
                <a:latin typeface="Times" panose="02020603050405020304" pitchFamily="18" charset="0"/>
                <a:cs typeface="Times" panose="02020603050405020304" pitchFamily="18" charset="0"/>
              </a:rPr>
              <a:t>Shallower : Local Feature and Global Feature</a:t>
            </a:r>
          </a:p>
          <a:p>
            <a:pPr algn="ctr"/>
            <a:endParaRPr lang="en-US" altLang="ko-KR" b="1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altLang="ko-KR" b="1">
                <a:latin typeface="Times" panose="02020603050405020304" pitchFamily="18" charset="0"/>
                <a:cs typeface="Times" panose="02020603050405020304" pitchFamily="18" charset="0"/>
              </a:rPr>
              <a:t>Deeper : Global Feature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F1840B-4949-4BB7-93A0-78DF73132C3C}"/>
              </a:ext>
            </a:extLst>
          </p:cNvPr>
          <p:cNvSpPr/>
          <p:nvPr/>
        </p:nvSpPr>
        <p:spPr>
          <a:xfrm>
            <a:off x="1457236" y="3196205"/>
            <a:ext cx="1629913" cy="168618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4C6A72-B3BC-45F6-9545-0FFDC1A73E32}"/>
              </a:ext>
            </a:extLst>
          </p:cNvPr>
          <p:cNvSpPr/>
          <p:nvPr/>
        </p:nvSpPr>
        <p:spPr>
          <a:xfrm>
            <a:off x="1457236" y="970185"/>
            <a:ext cx="1629913" cy="168618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18ABB6-5931-4E6A-B138-01F22DD7E015}"/>
              </a:ext>
            </a:extLst>
          </p:cNvPr>
          <p:cNvSpPr/>
          <p:nvPr/>
        </p:nvSpPr>
        <p:spPr>
          <a:xfrm>
            <a:off x="3941775" y="970185"/>
            <a:ext cx="1629913" cy="1210953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19AA6C-CAAF-43CA-91D5-AFBB8FE84F50}"/>
              </a:ext>
            </a:extLst>
          </p:cNvPr>
          <p:cNvSpPr/>
          <p:nvPr/>
        </p:nvSpPr>
        <p:spPr>
          <a:xfrm>
            <a:off x="7588017" y="3561883"/>
            <a:ext cx="3440362" cy="25250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9E96DCF-1D02-4735-959D-2A75250509DF}"/>
              </a:ext>
            </a:extLst>
          </p:cNvPr>
          <p:cNvSpPr/>
          <p:nvPr/>
        </p:nvSpPr>
        <p:spPr>
          <a:xfrm>
            <a:off x="8045043" y="3972944"/>
            <a:ext cx="167780" cy="1677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360FB6A-1090-4978-82BC-247FCC43ADC4}"/>
              </a:ext>
            </a:extLst>
          </p:cNvPr>
          <p:cNvSpPr/>
          <p:nvPr/>
        </p:nvSpPr>
        <p:spPr>
          <a:xfrm>
            <a:off x="8029663" y="4522140"/>
            <a:ext cx="167780" cy="1677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141534D-5DC8-4604-A31A-FF81B2446C22}"/>
              </a:ext>
            </a:extLst>
          </p:cNvPr>
          <p:cNvSpPr/>
          <p:nvPr/>
        </p:nvSpPr>
        <p:spPr>
          <a:xfrm>
            <a:off x="10466312" y="5516517"/>
            <a:ext cx="167780" cy="1677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669EA29-9401-4A4A-ABFF-A369BE8CE6C6}"/>
              </a:ext>
            </a:extLst>
          </p:cNvPr>
          <p:cNvSpPr/>
          <p:nvPr/>
        </p:nvSpPr>
        <p:spPr>
          <a:xfrm>
            <a:off x="7700700" y="3746439"/>
            <a:ext cx="3213377" cy="2147583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7D4E731-E921-4186-B66C-88477D7B34FD}"/>
              </a:ext>
            </a:extLst>
          </p:cNvPr>
          <p:cNvSpPr/>
          <p:nvPr/>
        </p:nvSpPr>
        <p:spPr>
          <a:xfrm>
            <a:off x="7825833" y="3851304"/>
            <a:ext cx="1121892" cy="1069596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828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19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B133E5C-4AA7-4114-9F58-AD2D36A12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55" y="130629"/>
            <a:ext cx="3460088" cy="62888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CC0DB9-D77D-4045-AB36-A3BEDBAC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694" y="1461018"/>
            <a:ext cx="7984377" cy="380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Vision Transformer (ViT)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2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B18EC4C-AD45-4432-960A-8F4C1E46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" y="1340141"/>
            <a:ext cx="12191999" cy="4177717"/>
          </a:xfrm>
        </p:spPr>
        <p:txBody>
          <a:bodyPr>
            <a:noAutofit/>
          </a:bodyPr>
          <a:lstStyle/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When trained on Imagenet, it provides less accuracy than ResNet....</a:t>
            </a:r>
          </a:p>
          <a:p>
            <a:endParaRPr lang="en-US" altLang="ko-KR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Because, </a:t>
            </a: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lack some of the inductive biases inherent to CNNs, such as </a:t>
            </a:r>
            <a:r>
              <a:rPr lang="en-US" altLang="ko-KR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 equivariance </a:t>
            </a: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locality,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therefore do not generalize well when trained on inshfficient amounts of data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=&gt; Pretrain large-scale datasets (14M - 300M).</a:t>
            </a:r>
          </a:p>
          <a:p>
            <a:endParaRPr lang="en-US" altLang="ko-KR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 </a:t>
            </a: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attains excellent results when pretrained at sufficient scale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and transferred to tasks with fewer datapoints.</a:t>
            </a:r>
          </a:p>
        </p:txBody>
      </p:sp>
    </p:spTree>
    <p:extLst>
      <p:ext uri="{BB962C8B-B14F-4D97-AF65-F5344CB8AC3E}">
        <p14:creationId xmlns:p14="http://schemas.microsoft.com/office/powerpoint/2010/main" val="386023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Challenge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20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B18EC4C-AD45-4432-960A-8F4C1E46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09215"/>
            <a:ext cx="12191999" cy="5916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>
              <a:latin typeface="Microsoft JhengHei" panose="020B0604030504040204" pitchFamily="34" charset="-12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altLang="ko-KR" b="1">
              <a:latin typeface="Microsoft JhengHei" panose="020B0604030504040204" pitchFamily="34" charset="-12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altLang="ko-KR" b="1">
                <a:latin typeface="Microsoft JhengHei" panose="020B0604030504040204" pitchFamily="34" charset="-120"/>
                <a:cs typeface="Calibri Light" panose="020F0302020204030204" pitchFamily="34" charset="0"/>
              </a:rPr>
              <a:t>One is to apply ViT to other computer vision tasks, such as </a:t>
            </a:r>
            <a:r>
              <a:rPr lang="en-US" altLang="ko-KR" b="1">
                <a:solidFill>
                  <a:srgbClr val="FF0000"/>
                </a:solidFill>
                <a:latin typeface="Microsoft JhengHei" panose="020B0604030504040204" pitchFamily="34" charset="-120"/>
                <a:cs typeface="Calibri Light" panose="020F0302020204030204" pitchFamily="34" charset="0"/>
              </a:rPr>
              <a:t>detection and segmentation.</a:t>
            </a:r>
          </a:p>
          <a:p>
            <a:pPr marL="0" indent="0">
              <a:buNone/>
            </a:pPr>
            <a:endParaRPr lang="en-US" altLang="ko-KR" b="1">
              <a:latin typeface="Microsoft JhengHei" panose="020B0604030504040204" pitchFamily="34" charset="-12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altLang="ko-KR" b="1">
                <a:latin typeface="Microsoft JhengHei" panose="020B0604030504040204" pitchFamily="34" charset="-120"/>
                <a:cs typeface="Calibri Light" panose="020F0302020204030204" pitchFamily="34" charset="0"/>
              </a:rPr>
              <a:t>Another challenge is to </a:t>
            </a:r>
            <a:r>
              <a:rPr lang="en-US" altLang="ko-KR" b="1">
                <a:solidFill>
                  <a:srgbClr val="FF0000"/>
                </a:solidFill>
                <a:latin typeface="Microsoft JhengHei" panose="020B0604030504040204" pitchFamily="34" charset="-120"/>
                <a:cs typeface="Calibri Light" panose="020F0302020204030204" pitchFamily="34" charset="0"/>
              </a:rPr>
              <a:t>continue exploring self-supervised pre-training methods.</a:t>
            </a:r>
          </a:p>
          <a:p>
            <a:pPr marL="0" indent="0">
              <a:buNone/>
            </a:pPr>
            <a:endParaRPr lang="en-US" altLang="ko-KR" b="1">
              <a:latin typeface="Microsoft JhengHei" panose="020B0604030504040204" pitchFamily="34" charset="-12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altLang="ko-KR" b="1">
                <a:latin typeface="Microsoft JhengHei" panose="020B0604030504040204" pitchFamily="34" charset="-120"/>
                <a:cs typeface="Calibri Light" panose="020F0302020204030204" pitchFamily="34" charset="0"/>
              </a:rPr>
              <a:t>Finally, </a:t>
            </a:r>
            <a:r>
              <a:rPr lang="en-US" altLang="ko-KR" b="1">
                <a:solidFill>
                  <a:srgbClr val="FF0000"/>
                </a:solidFill>
                <a:latin typeface="Microsoft JhengHei" panose="020B0604030504040204" pitchFamily="34" charset="-120"/>
                <a:cs typeface="Calibri Light" panose="020F0302020204030204" pitchFamily="34" charset="0"/>
              </a:rPr>
              <a:t>further scaling of ViT </a:t>
            </a:r>
            <a:r>
              <a:rPr lang="en-US" altLang="ko-KR" b="1">
                <a:latin typeface="Microsoft JhengHei" panose="020B0604030504040204" pitchFamily="34" charset="-120"/>
                <a:cs typeface="Calibri Light" panose="020F0302020204030204" pitchFamily="34" charset="0"/>
              </a:rPr>
              <a:t>would likely lead to improved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3416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Translational Equivariance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3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plsci 10 03161 g001 550">
            <a:extLst>
              <a:ext uri="{FF2B5EF4-FFF2-40B4-BE49-F238E27FC236}">
                <a16:creationId xmlns:a16="http://schemas.microsoft.com/office/drawing/2014/main" id="{EF8AEBA4-733C-4376-8D64-449D8105C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74" y="1143181"/>
            <a:ext cx="6984446" cy="45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4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ViT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4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2">
            <a:extLst>
              <a:ext uri="{FF2B5EF4-FFF2-40B4-BE49-F238E27FC236}">
                <a16:creationId xmlns:a16="http://schemas.microsoft.com/office/drawing/2014/main" id="{6A29EAC0-5877-488E-AF6D-889BCC73F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727" y="750612"/>
            <a:ext cx="8632459" cy="5320926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D55D3F-34D5-4AFE-B39B-3C1588F97B6B}"/>
              </a:ext>
            </a:extLst>
          </p:cNvPr>
          <p:cNvSpPr/>
          <p:nvPr/>
        </p:nvSpPr>
        <p:spPr>
          <a:xfrm>
            <a:off x="2242685" y="2801923"/>
            <a:ext cx="1719743" cy="72984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27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ViT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5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9B75E8-BE07-440A-ADCA-C51BE1A084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257" y="169063"/>
            <a:ext cx="8971479" cy="616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4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ViT - Input Section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6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it_patch">
            <a:extLst>
              <a:ext uri="{FF2B5EF4-FFF2-40B4-BE49-F238E27FC236}">
                <a16:creationId xmlns:a16="http://schemas.microsoft.com/office/drawing/2014/main" id="{18D280F7-C5DE-47A3-8C9F-90718EA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2" y="622668"/>
            <a:ext cx="6009401" cy="3129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vit_flatten">
            <a:extLst>
              <a:ext uri="{FF2B5EF4-FFF2-40B4-BE49-F238E27FC236}">
                <a16:creationId xmlns:a16="http://schemas.microsoft.com/office/drawing/2014/main" id="{F3967236-BF09-4E94-B420-7B068CF09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0" y="622668"/>
            <a:ext cx="5922799" cy="3129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BCBBBA-EAB2-46A2-8225-A902C6216C82}"/>
                  </a:ext>
                </a:extLst>
              </p:cNvPr>
              <p:cNvSpPr txBox="1"/>
              <p:nvPr/>
            </p:nvSpPr>
            <p:spPr>
              <a:xfrm>
                <a:off x="4647415" y="4174511"/>
                <a:ext cx="3087149" cy="206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/>
                  <a:t>x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sup>
                    </m:sSup>
                  </m:oMath>
                </a14:m>
                <a:endParaRPr lang="en-US" altLang="ko-KR" sz="2400" b="1"/>
              </a:p>
              <a:p>
                <a:endParaRPr lang="en-US" altLang="ko-KR" sz="2400" b="1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sSup>
                          <m:sSupPr>
                            <m:ctrlPr>
                              <a:rPr lang="en-US" altLang="ko-K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 b="1"/>
                  <a:t> </a:t>
                </a:r>
                <a:endParaRPr lang="en-US" altLang="ko-KR" sz="2400" b="1"/>
              </a:p>
              <a:p>
                <a:endParaRPr lang="en-US" altLang="ko-KR" sz="2400" b="1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𝑯𝑾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2400" b="1"/>
                  <a:t> </a:t>
                </a:r>
                <a:endParaRPr lang="en-US" altLang="ko-KR" sz="2400" b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BCBBBA-EAB2-46A2-8225-A902C6216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415" y="4174511"/>
                <a:ext cx="3087149" cy="2060821"/>
              </a:xfrm>
              <a:prstGeom prst="rect">
                <a:avLst/>
              </a:prstGeom>
              <a:blipFill>
                <a:blip r:embed="rId5"/>
                <a:stretch>
                  <a:fillRect l="-2959" t="-2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00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ViT - Transformer Encoder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7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AB18EC4C-AD45-4432-960A-8F4C1E46B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48543" y="509215"/>
                <a:ext cx="8643456" cy="293043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1800" b="1"/>
                  <a:t>Similar to </a:t>
                </a:r>
                <a:r>
                  <a:rPr lang="en-US" altLang="ko-KR" sz="1800" b="1">
                    <a:solidFill>
                      <a:srgbClr val="FF0000"/>
                    </a:solidFill>
                  </a:rPr>
                  <a:t>BERT’s [class] token</a:t>
                </a:r>
                <a:r>
                  <a:rPr lang="en-US" altLang="ko-KR" sz="1800" b="1"/>
                  <a:t>, we prepend a learnable embedding to the sequence of embedded patches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𝒄𝒍𝒂𝒔𝒔</m:t>
                        </m:r>
                      </m:sub>
                    </m:sSub>
                  </m:oMath>
                </a14:m>
                <a:r>
                  <a:rPr lang="en-US" altLang="ko-KR" sz="1800" b="1"/>
                  <a:t>), whose state at the output of the Transformer encoder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altLang="ko-KR" sz="1800" b="1"/>
                  <a:t>) serves as the image representation y (Eq. 4).</a:t>
                </a:r>
              </a:p>
              <a:p>
                <a:endParaRPr lang="en-US" altLang="ko-KR" sz="1800" b="1">
                  <a:solidFill>
                    <a:srgbClr val="FF0000"/>
                  </a:solidFill>
                </a:endParaRPr>
              </a:p>
              <a:p>
                <a:r>
                  <a:rPr lang="en-US" altLang="ko-KR" sz="1800" b="1">
                    <a:solidFill>
                      <a:srgbClr val="FF0000"/>
                    </a:solidFill>
                  </a:rPr>
                  <a:t>Layernorm (LN)</a:t>
                </a:r>
                <a:r>
                  <a:rPr lang="en-US" altLang="ko-KR" sz="1800" b="1"/>
                  <a:t> is applied before every block, and residual connections after every block.</a:t>
                </a:r>
              </a:p>
              <a:p>
                <a:endParaRPr lang="en-US" altLang="ko-KR" sz="1800" b="1">
                  <a:latin typeface="Microsoft JhengHei" panose="020B0604030504040204" pitchFamily="34" charset="-120"/>
                  <a:cs typeface="Calibri Light" panose="020F0302020204030204" pitchFamily="34" charset="0"/>
                </a:endParaRPr>
              </a:p>
              <a:p>
                <a:r>
                  <a:rPr lang="en-US" altLang="ko-KR" sz="1800" b="1"/>
                  <a:t>The MLP contains two layers with a </a:t>
                </a:r>
                <a:r>
                  <a:rPr lang="en-US" altLang="ko-KR" sz="1800" b="1">
                    <a:solidFill>
                      <a:srgbClr val="FF0000"/>
                    </a:solidFill>
                  </a:rPr>
                  <a:t>GELU</a:t>
                </a:r>
                <a:r>
                  <a:rPr lang="en-US" altLang="ko-KR" sz="1800" b="1"/>
                  <a:t> non-linearity.</a:t>
                </a:r>
                <a:endParaRPr lang="ko-KR" altLang="en-US" sz="1800" b="1" dirty="0">
                  <a:latin typeface="Microsoft JhengHei" panose="020B0604030504040204" pitchFamily="34" charset="-12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AB18EC4C-AD45-4432-960A-8F4C1E46B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8543" y="509215"/>
                <a:ext cx="8643456" cy="2930431"/>
              </a:xfrm>
              <a:blipFill>
                <a:blip r:embed="rId3"/>
                <a:stretch>
                  <a:fillRect l="-423" t="-2292" r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내용 개체 틀 2">
            <a:extLst>
              <a:ext uri="{FF2B5EF4-FFF2-40B4-BE49-F238E27FC236}">
                <a16:creationId xmlns:a16="http://schemas.microsoft.com/office/drawing/2014/main" id="{CFF22C08-03D9-49AB-BC54-FD1978B69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94" r="6710" b="29548"/>
          <a:stretch/>
        </p:blipFill>
        <p:spPr>
          <a:xfrm>
            <a:off x="75499" y="488219"/>
            <a:ext cx="3322042" cy="59377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0C3219-A280-46F3-A3BA-F8C7B8ACE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325" y="4091049"/>
            <a:ext cx="8249176" cy="14719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E81EBB-533C-489C-9D4D-AF560345A319}"/>
              </a:ext>
            </a:extLst>
          </p:cNvPr>
          <p:cNvSpPr/>
          <p:nvPr/>
        </p:nvSpPr>
        <p:spPr>
          <a:xfrm>
            <a:off x="11476137" y="4099438"/>
            <a:ext cx="243281" cy="224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22ACF-E961-42AB-B533-2D0AB4255BFD}"/>
              </a:ext>
            </a:extLst>
          </p:cNvPr>
          <p:cNvSpPr txBox="1"/>
          <p:nvPr/>
        </p:nvSpPr>
        <p:spPr>
          <a:xfrm>
            <a:off x="11077818" y="3751185"/>
            <a:ext cx="1038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token</a:t>
            </a:r>
            <a:endParaRPr lang="ko-KR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637540-53CB-4105-9F64-1BEDE218D436}"/>
              </a:ext>
            </a:extLst>
          </p:cNvPr>
          <p:cNvSpPr/>
          <p:nvPr/>
        </p:nvSpPr>
        <p:spPr>
          <a:xfrm>
            <a:off x="3867321" y="5917106"/>
            <a:ext cx="8324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latin typeface="+mj-lt"/>
                <a:cs typeface="Calibri Light" panose="020F0302020204030204" pitchFamily="34" charset="0"/>
              </a:rPr>
              <a:t>Hybrid Architecture : Raw image patches --&gt; Feature map of a CNN</a:t>
            </a:r>
          </a:p>
        </p:txBody>
      </p:sp>
    </p:spTree>
    <p:extLst>
      <p:ext uri="{BB962C8B-B14F-4D97-AF65-F5344CB8AC3E}">
        <p14:creationId xmlns:p14="http://schemas.microsoft.com/office/powerpoint/2010/main" val="428238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LN &amp; GELU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8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C71AC6-9FF8-4FBD-BC5D-1DD9820B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44" y="1760552"/>
            <a:ext cx="5747583" cy="2873792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8EF1879-3E21-4DB1-BAF4-B501DBAD8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15" y="1461040"/>
            <a:ext cx="4946368" cy="329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C45B6F-0E7F-4300-BB62-B17AA47CD40E}"/>
              </a:ext>
            </a:extLst>
          </p:cNvPr>
          <p:cNvSpPr/>
          <p:nvPr/>
        </p:nvSpPr>
        <p:spPr>
          <a:xfrm>
            <a:off x="8809938" y="4829853"/>
            <a:ext cx="77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GELU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0797F6-A824-47E2-90FE-EFE53206458B}"/>
              </a:ext>
            </a:extLst>
          </p:cNvPr>
          <p:cNvSpPr/>
          <p:nvPr/>
        </p:nvSpPr>
        <p:spPr>
          <a:xfrm>
            <a:off x="2680774" y="4829853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LN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60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5DC4E8-E5AA-437D-8FE1-B2F4E7A2F1AD}"/>
              </a:ext>
            </a:extLst>
          </p:cNvPr>
          <p:cNvSpPr/>
          <p:nvPr/>
        </p:nvSpPr>
        <p:spPr>
          <a:xfrm>
            <a:off x="497775" y="653508"/>
            <a:ext cx="11174108" cy="80617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AF7F64-8884-43D7-A527-32F3995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509215"/>
          </a:xfrm>
        </p:spPr>
        <p:txBody>
          <a:bodyPr>
            <a:noAutofit/>
          </a:bodyPr>
          <a:lstStyle/>
          <a:p>
            <a:r>
              <a:rPr lang="en-US" altLang="ko-KR" sz="2800" b="1">
                <a:solidFill>
                  <a:srgbClr val="0066B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panose="020F0302020204030204" pitchFamily="34" charset="0"/>
              </a:rPr>
              <a:t>ViT - Fine-tuning and Higher Resolution</a:t>
            </a:r>
            <a:endParaRPr lang="ko-KR" altLang="en-US" sz="2800" b="1" dirty="0">
              <a:solidFill>
                <a:srgbClr val="0066B3"/>
              </a:solidFill>
              <a:latin typeface="Microsoft JhengHei" panose="020B0604030504040204" pitchFamily="34" charset="-120"/>
              <a:cs typeface="Calibri Light" panose="020F030202020403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ABEE3-594E-4B4E-B742-B9559831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54315"/>
            <a:ext cx="4038599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Jaemin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ko-KR" sz="9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Jeong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674BA0-F4F6-4576-A578-61756918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7" y="6554315"/>
            <a:ext cx="4114800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Seminar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5A698-0A88-4D3B-AA6B-6C70CBCF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398" y="6554315"/>
            <a:ext cx="4038598" cy="303685"/>
          </a:xfrm>
          <a:solidFill>
            <a:srgbClr val="0066B3"/>
          </a:solidFill>
          <a:ln>
            <a:noFill/>
          </a:ln>
        </p:spPr>
        <p:txBody>
          <a:bodyPr/>
          <a:lstStyle/>
          <a:p>
            <a:fld id="{0A570ED9-8B4C-4028-AEB1-AC169DE65863}" type="slidenum">
              <a:rPr lang="ko-KR" altLang="en-US" sz="900" b="1" smtClean="0">
                <a:solidFill>
                  <a:schemeClr val="bg1"/>
                </a:solidFill>
                <a:latin typeface="Microsoft JhengHei" panose="020B0604030504040204" pitchFamily="34" charset="-120"/>
              </a:rPr>
              <a:t>9</a:t>
            </a:fld>
            <a:endParaRPr lang="ko-KR" altLang="en-US" sz="900" b="1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엠블렘 A 타입 이미지">
            <a:extLst>
              <a:ext uri="{FF2B5EF4-FFF2-40B4-BE49-F238E27FC236}">
                <a16:creationId xmlns:a16="http://schemas.microsoft.com/office/drawing/2014/main" id="{92BF80AC-81FA-4517-9DB8-A0BF75F6C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r="19920"/>
          <a:stretch/>
        </p:blipFill>
        <p:spPr bwMode="auto">
          <a:xfrm>
            <a:off x="11671883" y="0"/>
            <a:ext cx="520117" cy="5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AB18EC4C-AD45-4432-960A-8F4C1E46B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509214"/>
                <a:ext cx="12191999" cy="3470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ko-KR" sz="1800" b="1">
                  <a:latin typeface="Microsoft JhengHei" panose="020B0604030504040204" pitchFamily="34" charset="-120"/>
                  <a:cs typeface="Calibri Light" panose="020F030202020403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altLang="ko-KR" sz="2400" b="1"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Pre-train ViT on large datasets ----- (downstream task) -----&gt; Fine-tuning</a:t>
                </a:r>
                <a:endParaRPr lang="en-US" altLang="ko-KR" sz="1800" b="1">
                  <a:latin typeface="Microsoft JhengHei" panose="020B0604030504040204" pitchFamily="34" charset="-12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endParaRPr lang="en-US" altLang="ko-KR" sz="1800" b="1">
                  <a:latin typeface="Microsoft JhengHei" panose="020B0604030504040204" pitchFamily="34" charset="-120"/>
                  <a:cs typeface="Calibri Light" panose="020F0302020204030204" pitchFamily="34" charset="0"/>
                </a:endParaRPr>
              </a:p>
              <a:p>
                <a:r>
                  <a:rPr lang="en-US" altLang="ko-KR" sz="2000" b="1">
                    <a:solidFill>
                      <a:srgbClr val="FF0000"/>
                    </a:solidFill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Remove the pre-trained prediction head</a:t>
                </a:r>
                <a:r>
                  <a:rPr lang="en-US" altLang="ko-KR" sz="2000" b="1"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 and </a:t>
                </a:r>
                <a:r>
                  <a:rPr lang="en-US" altLang="ko-KR" sz="2000" b="1">
                    <a:solidFill>
                      <a:srgbClr val="FF0000"/>
                    </a:solidFill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attack a zero-initialized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𝑫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×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𝑲</m:t>
                    </m:r>
                  </m:oMath>
                </a14:m>
                <a:r>
                  <a:rPr lang="en-US" altLang="ko-KR" sz="2000" b="1">
                    <a:solidFill>
                      <a:srgbClr val="FF0000"/>
                    </a:solidFill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 </a:t>
                </a:r>
                <a:r>
                  <a:rPr lang="en-US" altLang="ko-KR" sz="2000" b="1"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feedforward layer. </a:t>
                </a:r>
              </a:p>
              <a:p>
                <a:pPr marL="0" indent="0">
                  <a:buNone/>
                </a:pPr>
                <a:r>
                  <a:rPr lang="en-US" altLang="ko-KR" sz="2000" b="1"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    (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𝑲</m:t>
                    </m:r>
                  </m:oMath>
                </a14:m>
                <a:r>
                  <a:rPr lang="en-US" altLang="ko-KR" sz="2000" b="1"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 is the number of downstream task classes)</a:t>
                </a:r>
              </a:p>
              <a:p>
                <a:endParaRPr lang="en-US" altLang="ko-KR" sz="2000" b="1">
                  <a:latin typeface="Microsoft JhengHei" panose="020B0604030504040204" pitchFamily="34" charset="-120"/>
                  <a:cs typeface="Calibri Light" panose="020F0302020204030204" pitchFamily="34" charset="0"/>
                </a:endParaRPr>
              </a:p>
              <a:p>
                <a:r>
                  <a:rPr lang="en-US" altLang="ko-KR" sz="2000" b="1"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Fine-tune at higher resolution than pre-training.</a:t>
                </a:r>
              </a:p>
              <a:p>
                <a:pPr marL="457200" lvl="1" indent="0">
                  <a:buNone/>
                </a:pPr>
                <a:r>
                  <a:rPr lang="en-US" altLang="ko-KR" sz="2000" b="1"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-&gt; </a:t>
                </a:r>
                <a:r>
                  <a:rPr lang="en-US" altLang="ko-KR" sz="2000" b="1">
                    <a:solidFill>
                      <a:srgbClr val="FF0000"/>
                    </a:solidFill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Larger </a:t>
                </a:r>
                <a:r>
                  <a:rPr lang="en-US" altLang="ko-KR" sz="2000" b="1"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Sequence</a:t>
                </a:r>
              </a:p>
              <a:p>
                <a:pPr marL="457200" lvl="1" indent="0">
                  <a:buNone/>
                </a:pPr>
                <a:r>
                  <a:rPr lang="en-US" altLang="ko-KR" sz="2000" b="1"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-&gt; </a:t>
                </a:r>
                <a:r>
                  <a:rPr lang="en-US" altLang="ko-KR" sz="2000" b="1">
                    <a:solidFill>
                      <a:srgbClr val="FF0000"/>
                    </a:solidFill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2D interpolation </a:t>
                </a:r>
                <a:r>
                  <a:rPr lang="en-US" altLang="ko-KR" sz="2000" b="1">
                    <a:latin typeface="Microsoft JhengHei" panose="020B0604030504040204" pitchFamily="34" charset="-120"/>
                    <a:cs typeface="Calibri Light" panose="020F0302020204030204" pitchFamily="34" charset="0"/>
                  </a:rPr>
                  <a:t>of the pre-training position embeddings.</a:t>
                </a:r>
              </a:p>
              <a:p>
                <a:pPr marL="0" indent="0">
                  <a:buNone/>
                </a:pPr>
                <a:endParaRPr lang="en-US" altLang="ko-KR" sz="1800" b="1">
                  <a:latin typeface="Microsoft JhengHei" panose="020B0604030504040204" pitchFamily="34" charset="-12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endParaRPr lang="en-US" altLang="ko-KR" sz="1800" b="1">
                  <a:latin typeface="Microsoft JhengHei" panose="020B0604030504040204" pitchFamily="34" charset="-12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endParaRPr lang="en-US" altLang="ko-KR" sz="1800" b="1">
                  <a:latin typeface="Microsoft JhengHei" panose="020B0604030504040204" pitchFamily="34" charset="-12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endParaRPr lang="en-US" altLang="ko-KR" sz="1800" b="1">
                  <a:latin typeface="Microsoft JhengHei" panose="020B0604030504040204" pitchFamily="34" charset="-12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endParaRPr lang="en-US" altLang="ko-KR" sz="1800" b="1">
                  <a:latin typeface="Microsoft JhengHei" panose="020B0604030504040204" pitchFamily="34" charset="-12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AB18EC4C-AD45-4432-960A-8F4C1E46B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509214"/>
                <a:ext cx="12191999" cy="3470695"/>
              </a:xfrm>
              <a:blipFill>
                <a:blip r:embed="rId3"/>
                <a:stretch>
                  <a:fillRect l="-450" b="-2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0410D39-FDDA-43C0-A9B7-557C582EF7D6}"/>
              </a:ext>
            </a:extLst>
          </p:cNvPr>
          <p:cNvSpPr/>
          <p:nvPr/>
        </p:nvSpPr>
        <p:spPr>
          <a:xfrm>
            <a:off x="3036815" y="4483068"/>
            <a:ext cx="1325460" cy="1325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1B6838-4F4E-4F06-B1A8-563CAC8336B9}"/>
              </a:ext>
            </a:extLst>
          </p:cNvPr>
          <p:cNvSpPr/>
          <p:nvPr/>
        </p:nvSpPr>
        <p:spPr>
          <a:xfrm>
            <a:off x="6812676" y="4201905"/>
            <a:ext cx="1477164" cy="1939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3F62BCD1-0688-4ABC-AF2F-B1A40EA4FCE5}"/>
              </a:ext>
            </a:extLst>
          </p:cNvPr>
          <p:cNvSpPr/>
          <p:nvPr/>
        </p:nvSpPr>
        <p:spPr>
          <a:xfrm>
            <a:off x="2695307" y="4414563"/>
            <a:ext cx="129334" cy="14009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81E613EF-5AF2-4B5D-B7CF-895E319E7A69}"/>
              </a:ext>
            </a:extLst>
          </p:cNvPr>
          <p:cNvSpPr/>
          <p:nvPr/>
        </p:nvSpPr>
        <p:spPr>
          <a:xfrm>
            <a:off x="6596537" y="4201906"/>
            <a:ext cx="129334" cy="19398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CED99-246D-4988-9674-050C1BCDA5B5}"/>
              </a:ext>
            </a:extLst>
          </p:cNvPr>
          <p:cNvSpPr txBox="1"/>
          <p:nvPr/>
        </p:nvSpPr>
        <p:spPr>
          <a:xfrm>
            <a:off x="2271124" y="493037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N</a:t>
            </a:r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9E768-D580-40E3-8E86-CEFDEAC23527}"/>
              </a:ext>
            </a:extLst>
          </p:cNvPr>
          <p:cNvSpPr txBox="1"/>
          <p:nvPr/>
        </p:nvSpPr>
        <p:spPr>
          <a:xfrm>
            <a:off x="5682261" y="493037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N + k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3065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504</Words>
  <Application>Microsoft Office PowerPoint</Application>
  <PresentationFormat>와이드스크린</PresentationFormat>
  <Paragraphs>150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Microsoft JhengHei</vt:lpstr>
      <vt:lpstr>맑은 고딕</vt:lpstr>
      <vt:lpstr>Arial</vt:lpstr>
      <vt:lpstr>Cambria Math</vt:lpstr>
      <vt:lpstr>Times</vt:lpstr>
      <vt:lpstr>Times New Roman</vt:lpstr>
      <vt:lpstr>Office 테마</vt:lpstr>
      <vt:lpstr>PowerPoint 프레젠테이션</vt:lpstr>
      <vt:lpstr>Vision Transformer (ViT)</vt:lpstr>
      <vt:lpstr>Translational Equivariance</vt:lpstr>
      <vt:lpstr>ViT</vt:lpstr>
      <vt:lpstr>ViT</vt:lpstr>
      <vt:lpstr>ViT - Input Section</vt:lpstr>
      <vt:lpstr>ViT - Transformer Encoder</vt:lpstr>
      <vt:lpstr>LN &amp; GELU</vt:lpstr>
      <vt:lpstr>ViT - Fine-tuning and Higher Resolution</vt:lpstr>
      <vt:lpstr>PowerPoint 프레젠테이션</vt:lpstr>
      <vt:lpstr>Experiments - Finetuning</vt:lpstr>
      <vt:lpstr>PowerPoint 프레젠테이션</vt:lpstr>
      <vt:lpstr>PowerPoint 프레젠테이션</vt:lpstr>
      <vt:lpstr>PowerPoint 프레젠테이션</vt:lpstr>
      <vt:lpstr>Inspecting vision transformer</vt:lpstr>
      <vt:lpstr>Embedding</vt:lpstr>
      <vt:lpstr>PowerPoint 프레젠테이션</vt:lpstr>
      <vt:lpstr>PowerPoint 프레젠테이션</vt:lpstr>
      <vt:lpstr>PowerPoint 프레젠테이션</vt:lpstr>
      <vt:lpstr>Challenge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정재민</dc:creator>
  <cp:lastModifiedBy>정재민</cp:lastModifiedBy>
  <cp:revision>58</cp:revision>
  <dcterms:created xsi:type="dcterms:W3CDTF">2020-11-23T02:37:59Z</dcterms:created>
  <dcterms:modified xsi:type="dcterms:W3CDTF">2020-12-19T07:05:07Z</dcterms:modified>
</cp:coreProperties>
</file>